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60" r:id="rId2"/>
    <p:sldId id="298" r:id="rId3"/>
    <p:sldId id="461" r:id="rId4"/>
    <p:sldId id="479" r:id="rId5"/>
    <p:sldId id="527" r:id="rId6"/>
    <p:sldId id="473" r:id="rId7"/>
    <p:sldId id="494" r:id="rId8"/>
    <p:sldId id="498" r:id="rId9"/>
    <p:sldId id="506" r:id="rId10"/>
    <p:sldId id="516" r:id="rId11"/>
    <p:sldId id="523" r:id="rId12"/>
    <p:sldId id="528" r:id="rId13"/>
    <p:sldId id="529" r:id="rId14"/>
    <p:sldId id="531" r:id="rId15"/>
    <p:sldId id="532" r:id="rId16"/>
    <p:sldId id="328" r:id="rId17"/>
    <p:sldId id="535" r:id="rId18"/>
    <p:sldId id="538" r:id="rId19"/>
    <p:sldId id="536" r:id="rId20"/>
    <p:sldId id="537" r:id="rId21"/>
    <p:sldId id="539" r:id="rId22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24"/>
    </p:embeddedFont>
    <p:embeddedFont>
      <p:font typeface="KoPubWorld돋움체 Light" panose="00000300000000000000" pitchFamily="2" charset="-127"/>
      <p:regular r:id="rId25"/>
    </p:embeddedFont>
    <p:embeddedFont>
      <p:font typeface="KoPubWorld돋움체 Medium" panose="00000600000000000000" pitchFamily="2" charset="-127"/>
      <p:regular r:id="rId26"/>
    </p:embeddedFont>
    <p:embeddedFont>
      <p:font typeface="KoPub돋움체 Bold" panose="00000800000000000000" pitchFamily="2" charset="-127"/>
      <p:bold r:id="rId27"/>
    </p:embeddedFont>
    <p:embeddedFont>
      <p:font typeface="KoPub돋움체 Light" panose="00000300000000000000" pitchFamily="2" charset="-127"/>
      <p:regular r:id="rId28"/>
    </p:embeddedFont>
    <p:embeddedFont>
      <p:font typeface="KoPub돋움체 Medium" panose="00000600000000000000" pitchFamily="2" charset="-127"/>
      <p:regular r:id="rId29"/>
    </p:embeddedFont>
    <p:embeddedFont>
      <p:font typeface="Lucida Console" panose="020B0609040504020204" pitchFamily="49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horizon/2023.2/install/index.html#installing-from-source" TargetMode="External"/><Relationship Id="rId2" Type="http://schemas.openxmlformats.org/officeDocument/2006/relationships/hyperlink" Target="https://docs.openstack.org/horizon/2023.2/install/index.html#installing-from-packages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ev.org/openstack/horizon%20-b%20stable/2023.1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47:10000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horizon.html#team-caracal-horizon" TargetMode="External"/><Relationship Id="rId2" Type="http://schemas.openxmlformats.org/officeDocument/2006/relationships/hyperlink" Target="https://docs.openstack.org/horizon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2024.1/?_ga=2.6330290.1451111725.1724676952-1364615683.1724676952" TargetMode="External"/><Relationship Id="rId2" Type="http://schemas.openxmlformats.org/officeDocument/2006/relationships/hyperlink" Target="https://www.openstack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stack.org/install-guide/" TargetMode="External"/><Relationship Id="rId4" Type="http://schemas.openxmlformats.org/officeDocument/2006/relationships/hyperlink" Target="https://docs.openstack.org/2024.1/install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138466" y="129053"/>
            <a:ext cx="2934326" cy="843702"/>
            <a:chOff x="209346" y="127035"/>
            <a:chExt cx="2934326" cy="8437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318" y="127035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10. Horizon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86938-1A72-BBFE-6D72-BE107463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대체로 유사한 설치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8D73E-0934-17B0-3774-56F4D362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암호 변경하는 부분 조심</a:t>
            </a:r>
            <a:r>
              <a:rPr lang="en-US" altLang="ko-KR" dirty="0">
                <a:solidFill>
                  <a:srgbClr val="FF0000"/>
                </a:solidFill>
              </a:rPr>
              <a:t>!!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US" altLang="ko-KR" dirty="0" err="1">
                <a:solidFill>
                  <a:srgbClr val="FF0000"/>
                </a:solidFill>
              </a:rPr>
              <a:t>openstack</a:t>
            </a:r>
            <a:r>
              <a:rPr lang="en-US" altLang="ko-KR" dirty="0">
                <a:solidFill>
                  <a:srgbClr val="FF0000"/>
                </a:solidFill>
              </a:rPr>
              <a:t>” </a:t>
            </a:r>
            <a:r>
              <a:rPr lang="ko-KR" altLang="en-US" dirty="0">
                <a:solidFill>
                  <a:srgbClr val="FF0000"/>
                </a:solidFill>
              </a:rPr>
              <a:t>으로 통일</a:t>
            </a:r>
            <a:endParaRPr lang="en-US" altLang="ko-KR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설명 읽기</a:t>
            </a:r>
            <a:r>
              <a:rPr lang="en-US" altLang="ko-KR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생성 및 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패키지 인스톨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설정 파일 수정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Service Endpoint </a:t>
            </a:r>
            <a:r>
              <a:rPr lang="ko-KR" altLang="en-US" dirty="0"/>
              <a:t>등록 등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필요 시</a:t>
            </a:r>
            <a:r>
              <a:rPr lang="en-US" altLang="ko-KR" dirty="0"/>
              <a:t>) Apache2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설치 마무리 및 동작 확인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8626BE-093C-F404-5D9F-A2E0D615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7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18625-265A-7E10-0F68-712F01CC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DFCD71-8EAD-AF5A-3DFB-DA644FE9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2D7871E-46A1-7950-9A74-8B830E6A4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911" y="965200"/>
            <a:ext cx="10779328" cy="5546725"/>
          </a:xfrm>
        </p:spPr>
      </p:pic>
    </p:spTree>
    <p:extLst>
      <p:ext uri="{BB962C8B-B14F-4D97-AF65-F5344CB8AC3E}">
        <p14:creationId xmlns:p14="http://schemas.microsoft.com/office/powerpoint/2010/main" val="85454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46E78-A6E9-CDDA-0628-34145732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Horizon </a:t>
            </a:r>
            <a:r>
              <a:rPr lang="ko-KR" altLang="en-US" dirty="0"/>
              <a:t>설치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7F01D-7B4A-452D-3B02-81DC25983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 설치</a:t>
            </a:r>
            <a:r>
              <a:rPr lang="en-US" altLang="ko-KR" dirty="0"/>
              <a:t>: </a:t>
            </a:r>
            <a:r>
              <a:rPr lang="en-US" altLang="ko-KR" b="0" i="0" u="sng" dirty="0">
                <a:solidFill>
                  <a:srgbClr val="23527C"/>
                </a:solidFill>
                <a:effectLst/>
                <a:highlight>
                  <a:srgbClr val="EDF2F7"/>
                </a:highlight>
                <a:hlinkClick r:id="rId2"/>
              </a:rPr>
              <a:t>Installing from Packages</a:t>
            </a:r>
            <a:endParaRPr lang="en-US" altLang="ko-KR" dirty="0"/>
          </a:p>
          <a:p>
            <a:pPr lvl="1"/>
            <a:r>
              <a:rPr lang="ko-KR" altLang="en-US" dirty="0"/>
              <a:t>패키지로 설치 후</a:t>
            </a:r>
            <a:r>
              <a:rPr lang="en-US" altLang="ko-KR" dirty="0"/>
              <a:t>, </a:t>
            </a:r>
            <a:r>
              <a:rPr lang="ko-KR" altLang="en-US" dirty="0"/>
              <a:t>설정 파일만 수정하여 바로 사용 가능</a:t>
            </a:r>
            <a:endParaRPr lang="en-US" altLang="ko-KR" dirty="0"/>
          </a:p>
          <a:p>
            <a:pPr lvl="1"/>
            <a:r>
              <a:rPr lang="ko-KR" altLang="en-US" dirty="0"/>
              <a:t>간단하지만</a:t>
            </a:r>
            <a:r>
              <a:rPr lang="en-US" altLang="ko-KR" dirty="0"/>
              <a:t> </a:t>
            </a:r>
            <a:r>
              <a:rPr lang="ko-KR" altLang="en-US" dirty="0"/>
              <a:t>커스터마이징이 어려움</a:t>
            </a:r>
            <a:endParaRPr lang="en-US" altLang="ko-KR" dirty="0"/>
          </a:p>
          <a:p>
            <a:r>
              <a:rPr lang="ko-KR" altLang="en-US" b="1" dirty="0"/>
              <a:t>수동 설치</a:t>
            </a:r>
            <a:r>
              <a:rPr lang="en-US" altLang="ko-KR" b="1" dirty="0"/>
              <a:t>: </a:t>
            </a:r>
            <a:r>
              <a:rPr lang="en-US" altLang="ko-KR" b="1" i="0" u="sng" dirty="0">
                <a:solidFill>
                  <a:srgbClr val="23527C"/>
                </a:solidFill>
                <a:effectLst/>
                <a:highlight>
                  <a:srgbClr val="EDF2F7"/>
                </a:highlight>
                <a:hlinkClick r:id="rId3"/>
              </a:rPr>
              <a:t>Installing from Source</a:t>
            </a:r>
            <a:endParaRPr lang="en-US" altLang="ko-KR" b="1" i="0" dirty="0">
              <a:solidFill>
                <a:srgbClr val="2A4E68"/>
              </a:solidFill>
              <a:effectLst/>
              <a:highlight>
                <a:srgbClr val="EDF2F7"/>
              </a:highlight>
            </a:endParaRPr>
          </a:p>
          <a:p>
            <a:pPr lvl="1"/>
            <a:r>
              <a:rPr lang="ko-KR" altLang="en-US" dirty="0"/>
              <a:t>패키지 설치 보다는 복잡하지만</a:t>
            </a:r>
            <a:r>
              <a:rPr lang="en-US" altLang="ko-KR" dirty="0"/>
              <a:t>, </a:t>
            </a:r>
            <a:r>
              <a:rPr lang="ko-KR" altLang="en-US" dirty="0"/>
              <a:t>커스터마이징이 가능</a:t>
            </a:r>
            <a:endParaRPr lang="en-US" altLang="ko-KR" dirty="0"/>
          </a:p>
          <a:p>
            <a:pPr lvl="1"/>
            <a:r>
              <a:rPr lang="ko-KR" altLang="en-US" dirty="0"/>
              <a:t>순서</a:t>
            </a:r>
            <a:endParaRPr lang="en-US" altLang="ko-KR" dirty="0"/>
          </a:p>
          <a:p>
            <a:pPr lvl="2"/>
            <a:r>
              <a:rPr lang="en-US" altLang="ko-KR" dirty="0"/>
              <a:t>git repository </a:t>
            </a:r>
            <a:r>
              <a:rPr lang="ko-KR" altLang="en-US" dirty="0"/>
              <a:t>에서 </a:t>
            </a:r>
            <a:r>
              <a:rPr lang="en-US" altLang="ko-KR" dirty="0"/>
              <a:t>clone</a:t>
            </a:r>
          </a:p>
          <a:p>
            <a:pPr lvl="2"/>
            <a:r>
              <a:rPr lang="ko-KR" altLang="en-US" dirty="0"/>
              <a:t>관련 패키지 설치</a:t>
            </a:r>
            <a:r>
              <a:rPr lang="en-US" altLang="ko-KR" dirty="0"/>
              <a:t>, </a:t>
            </a:r>
            <a:r>
              <a:rPr lang="ko-KR" altLang="en-US" dirty="0"/>
              <a:t>설정하고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endParaRPr lang="en-US" altLang="ko-KR" dirty="0"/>
          </a:p>
          <a:p>
            <a:pPr lvl="2"/>
            <a:r>
              <a:rPr lang="ko-KR" altLang="en-US" dirty="0"/>
              <a:t>아파치 웹서버 등록</a:t>
            </a:r>
            <a:endParaRPr lang="en-US" altLang="ko-KR" dirty="0"/>
          </a:p>
          <a:p>
            <a:r>
              <a:rPr lang="ko-KR" altLang="en-US" dirty="0"/>
              <a:t>실습은 수동 설치로 진행</a:t>
            </a:r>
            <a:endParaRPr lang="en-US" altLang="ko-KR" dirty="0"/>
          </a:p>
          <a:p>
            <a:pPr lvl="1"/>
            <a:r>
              <a:rPr lang="ko-KR" altLang="en-US" dirty="0"/>
              <a:t>다운로드 폴더</a:t>
            </a:r>
            <a:r>
              <a:rPr lang="en-US" altLang="ko-KR" dirty="0"/>
              <a:t>: /var/www/horizon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476B79-0490-48B2-0195-7D3F3975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63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DDD25-6085-2791-CEF1-25AAB506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방법</a:t>
            </a:r>
            <a:r>
              <a:rPr lang="en-US" altLang="ko-KR" dirty="0"/>
              <a:t>: </a:t>
            </a:r>
            <a:r>
              <a:rPr lang="ko-KR" altLang="en-US" dirty="0"/>
              <a:t>수동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665E9-973C-4255-953F-9E852D570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다운로드 폴더</a:t>
            </a:r>
            <a:r>
              <a:rPr lang="en-US" altLang="ko-KR" sz="2000" dirty="0"/>
              <a:t>: /var/www/horizon</a:t>
            </a:r>
          </a:p>
          <a:p>
            <a:pPr lvl="1"/>
            <a:r>
              <a:rPr lang="en-US" altLang="ko-KR" sz="2000" dirty="0"/>
              <a:t>/var/www </a:t>
            </a:r>
            <a:r>
              <a:rPr lang="ko-KR" altLang="en-US" sz="2000" dirty="0"/>
              <a:t>에서 </a:t>
            </a:r>
            <a:r>
              <a:rPr lang="en-US" altLang="ko-KR" sz="2000" dirty="0"/>
              <a:t>git clone </a:t>
            </a:r>
            <a:r>
              <a:rPr lang="ko-KR" altLang="en-US" sz="2000" dirty="0"/>
              <a:t>진행</a:t>
            </a:r>
            <a:endParaRPr lang="en-US" altLang="ko-KR" sz="2000" dirty="0"/>
          </a:p>
          <a:p>
            <a:r>
              <a:rPr lang="en-US" altLang="ko-KR" sz="2000" dirty="0"/>
              <a:t>git </a:t>
            </a:r>
            <a:r>
              <a:rPr lang="ko-KR" altLang="en-US" sz="2000" dirty="0"/>
              <a:t>주소</a:t>
            </a:r>
            <a:endParaRPr lang="en-US" altLang="ko-KR" sz="2000" dirty="0"/>
          </a:p>
          <a:p>
            <a:pPr lvl="1"/>
            <a:r>
              <a:rPr lang="en-US" altLang="ko-KR" sz="2000" dirty="0">
                <a:hlinkClick r:id="rId2"/>
              </a:rPr>
              <a:t>https://opendev.org/openstack/horizon -b stable/2023.1</a:t>
            </a:r>
            <a:endParaRPr lang="en-US" altLang="ko-KR" sz="2000" dirty="0"/>
          </a:p>
          <a:p>
            <a:r>
              <a:rPr lang="en-US" altLang="ko-KR" sz="2000" dirty="0"/>
              <a:t>pip </a:t>
            </a:r>
            <a:r>
              <a:rPr lang="ko-KR" altLang="en-US" sz="2000" dirty="0"/>
              <a:t>는 </a:t>
            </a:r>
            <a:r>
              <a:rPr lang="en-US" altLang="ko-KR" sz="2000" dirty="0"/>
              <a:t>pip3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r>
              <a:rPr lang="en-US" altLang="ko-KR" sz="2000" dirty="0"/>
              <a:t>horizon===23.1.1 </a:t>
            </a:r>
            <a:r>
              <a:rPr lang="ko-KR" altLang="en-US" sz="2000" dirty="0"/>
              <a:t>오류 나는 경우</a:t>
            </a:r>
            <a:endParaRPr lang="en-US" altLang="ko-KR" sz="2000" dirty="0"/>
          </a:p>
          <a:p>
            <a:pPr lvl="1"/>
            <a:r>
              <a:rPr lang="en-US" altLang="ko-KR" sz="2000" dirty="0"/>
              <a:t>upper-constraint.txt </a:t>
            </a:r>
            <a:r>
              <a:rPr lang="ko-KR" altLang="en-US" sz="2000" dirty="0"/>
              <a:t>파일을 다운받은 후</a:t>
            </a:r>
            <a:r>
              <a:rPr lang="en-US" altLang="ko-KR" sz="2000" dirty="0"/>
              <a:t>, </a:t>
            </a:r>
            <a:r>
              <a:rPr lang="ko-KR" altLang="en-US" sz="2000" dirty="0"/>
              <a:t>해당 내용을 주석 처리</a:t>
            </a:r>
            <a:endParaRPr lang="en-US" altLang="ko-KR" sz="2000" dirty="0"/>
          </a:p>
          <a:p>
            <a:pPr lvl="1"/>
            <a:r>
              <a:rPr lang="da-DK" altLang="ko-KR" sz="2000"/>
              <a:t>wget https://opendev.org/openstack/requirements/raw/branch/stable/2023.1/upper-constraints.txt</a:t>
            </a:r>
            <a:endParaRPr lang="en-US" altLang="ko-KR" sz="2000" dirty="0"/>
          </a:p>
          <a:p>
            <a:r>
              <a:rPr lang="ko-KR" altLang="en-US" sz="2000" dirty="0"/>
              <a:t>아파치 </a:t>
            </a:r>
            <a:r>
              <a:rPr lang="en-US" altLang="ko-KR" sz="2000" dirty="0" err="1"/>
              <a:t>wsgi</a:t>
            </a:r>
            <a:r>
              <a:rPr lang="en-US" altLang="ko-KR" sz="2000" dirty="0"/>
              <a:t> </a:t>
            </a:r>
            <a:r>
              <a:rPr lang="ko-KR" altLang="en-US" sz="2000" dirty="0"/>
              <a:t>모듈</a:t>
            </a:r>
            <a:endParaRPr lang="en-US" altLang="ko-KR" sz="2000" dirty="0"/>
          </a:p>
          <a:p>
            <a:pPr lvl="1"/>
            <a:r>
              <a:rPr lang="en-US" altLang="ko-KR" sz="2000" dirty="0"/>
              <a:t>apt install apache2 libapache2-mod-wsgi-py3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41B74A-6C67-763D-C823-059CF31A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070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A3D76-3D50-22ED-C286-AD080565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21F85-2383-C53F-950A-29F50FE63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horizon/openstack_dashboard/local/local_settings.py</a:t>
            </a:r>
            <a:endParaRPr lang="ko-KR" altLang="en-US" sz="2000" dirty="0"/>
          </a:p>
          <a:p>
            <a:r>
              <a:rPr lang="en-US" altLang="ko-KR" sz="2000" dirty="0"/>
              <a:t>DEBUG </a:t>
            </a:r>
            <a:r>
              <a:rPr lang="ko-KR" altLang="en-US" sz="2000" dirty="0"/>
              <a:t>은 우선 </a:t>
            </a:r>
            <a:r>
              <a:rPr lang="en-US" altLang="ko-KR" sz="2000" dirty="0"/>
              <a:t>True </a:t>
            </a:r>
            <a:r>
              <a:rPr lang="ko-KR" altLang="en-US" sz="2000" dirty="0"/>
              <a:t>로 해두고</a:t>
            </a:r>
            <a:r>
              <a:rPr lang="en-US" altLang="ko-KR" sz="2000" dirty="0"/>
              <a:t>, </a:t>
            </a:r>
            <a:r>
              <a:rPr lang="ko-KR" altLang="en-US" sz="2000" dirty="0"/>
              <a:t>정상 동작 확인 후</a:t>
            </a:r>
            <a:r>
              <a:rPr lang="en-US" altLang="ko-KR" sz="2000" dirty="0"/>
              <a:t>, False </a:t>
            </a:r>
            <a:r>
              <a:rPr lang="ko-KR" altLang="en-US" sz="2000" dirty="0"/>
              <a:t>로 변경</a:t>
            </a:r>
            <a:endParaRPr lang="en-US" altLang="ko-KR" sz="2000" dirty="0"/>
          </a:p>
          <a:p>
            <a:r>
              <a:rPr lang="ko-KR" altLang="en-US" sz="2000" dirty="0"/>
              <a:t>로그 등 나머지 설정들은 필요에 따라 매뉴얼을 보면서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FF7A7-2CB1-AFB8-049D-39B3089D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FF8B71-4447-CE8F-EB73-61FCFE6564CC}"/>
              </a:ext>
            </a:extLst>
          </p:cNvPr>
          <p:cNvSpPr/>
          <p:nvPr/>
        </p:nvSpPr>
        <p:spPr>
          <a:xfrm>
            <a:off x="1524000" y="2480930"/>
            <a:ext cx="9144000" cy="39872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DEBUG = True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ALLOWED_HOSTS = ['10.0.0.11','192.168.0.47’, ]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TIME_ZONE = "Asia/Seoul"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CACHES = {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'default': {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    'BACKEND': '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django.core.cache.backends.memcached.MemcachedCache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    'LOCATION': '10.0.0.11:11211',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},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}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OPENSTACK_HOST = "10.0.0.11:5000"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OPENSTACK_KEYSTONE_URL = "http://%s/identity/v3" %</a:t>
            </a:r>
          </a:p>
        </p:txBody>
      </p:sp>
    </p:spTree>
    <p:extLst>
      <p:ext uri="{BB962C8B-B14F-4D97-AF65-F5344CB8AC3E}">
        <p14:creationId xmlns:p14="http://schemas.microsoft.com/office/powerpoint/2010/main" val="85944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C6F77-4890-CFF8-A29E-FE6B4F4F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빌드 및 배포</a:t>
            </a:r>
            <a:r>
              <a:rPr lang="en-US" altLang="ko-KR" dirty="0"/>
              <a:t>, </a:t>
            </a:r>
            <a:r>
              <a:rPr lang="ko-KR" altLang="en-US" dirty="0"/>
              <a:t>아파치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DAD95-A4CC-3017-3E0F-F93778E46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소스 빌드 및 배포 </a:t>
            </a:r>
            <a:r>
              <a:rPr lang="en-US" altLang="ko-KR" dirty="0"/>
              <a:t>(</a:t>
            </a:r>
            <a:r>
              <a:rPr lang="ko-KR" altLang="en-US" dirty="0"/>
              <a:t>소스 코드 수정이 있을 때만 실행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./manage.py </a:t>
            </a:r>
            <a:r>
              <a:rPr lang="en-US" altLang="ko-KR" dirty="0" err="1"/>
              <a:t>compilemessages</a:t>
            </a:r>
            <a:endParaRPr lang="en-US" altLang="ko-KR" dirty="0"/>
          </a:p>
          <a:p>
            <a:pPr lvl="1"/>
            <a:r>
              <a:rPr lang="en-US" altLang="ko-KR" dirty="0"/>
              <a:t>./manage.py </a:t>
            </a:r>
            <a:r>
              <a:rPr lang="en-US" altLang="ko-KR" dirty="0" err="1"/>
              <a:t>collectstatic</a:t>
            </a:r>
            <a:endParaRPr lang="en-US" altLang="ko-KR" dirty="0"/>
          </a:p>
          <a:p>
            <a:pPr lvl="1"/>
            <a:r>
              <a:rPr lang="en-US" altLang="ko-KR" dirty="0"/>
              <a:t>./manage.py compress </a:t>
            </a:r>
            <a:r>
              <a:rPr lang="en-US" altLang="ko-KR" dirty="0">
                <a:solidFill>
                  <a:srgbClr val="FF0000"/>
                </a:solidFill>
              </a:rPr>
              <a:t>--force</a:t>
            </a:r>
          </a:p>
          <a:p>
            <a:r>
              <a:rPr lang="ko-KR" altLang="en-US" dirty="0"/>
              <a:t>아파치 설정 </a:t>
            </a:r>
            <a:r>
              <a:rPr lang="en-US" altLang="ko-KR" dirty="0"/>
              <a:t>(</a:t>
            </a:r>
            <a:r>
              <a:rPr lang="ko-KR" altLang="en-US" dirty="0"/>
              <a:t>처음 한 번만 실행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./manage.py </a:t>
            </a:r>
            <a:r>
              <a:rPr lang="en-US" altLang="ko-KR" dirty="0" err="1"/>
              <a:t>make_web_conf</a:t>
            </a:r>
            <a:r>
              <a:rPr lang="en-US" altLang="ko-KR" dirty="0"/>
              <a:t> --</a:t>
            </a:r>
            <a:r>
              <a:rPr lang="en-US" altLang="ko-KR" dirty="0" err="1"/>
              <a:t>wsgi</a:t>
            </a:r>
            <a:endParaRPr lang="en-US" altLang="ko-KR" dirty="0"/>
          </a:p>
          <a:p>
            <a:pPr lvl="1"/>
            <a:r>
              <a:rPr lang="en-US" altLang="ko-KR" dirty="0"/>
              <a:t>./manage.py </a:t>
            </a:r>
            <a:r>
              <a:rPr lang="en-US" altLang="ko-KR" dirty="0" err="1"/>
              <a:t>make_web_conf</a:t>
            </a:r>
            <a:r>
              <a:rPr lang="en-US" altLang="ko-KR" dirty="0"/>
              <a:t> --</a:t>
            </a:r>
            <a:r>
              <a:rPr lang="en-US" altLang="ko-KR" dirty="0" err="1"/>
              <a:t>apache</a:t>
            </a:r>
            <a:r>
              <a:rPr lang="en-US" altLang="ko-KR" dirty="0"/>
              <a:t> &gt; /</a:t>
            </a:r>
            <a:r>
              <a:rPr lang="en-US" altLang="ko-KR" dirty="0" err="1"/>
              <a:t>etc</a:t>
            </a:r>
            <a:r>
              <a:rPr lang="en-US" altLang="ko-KR" dirty="0"/>
              <a:t>/apache2/sites-available/</a:t>
            </a:r>
            <a:r>
              <a:rPr lang="en-US" altLang="ko-KR" dirty="0" err="1"/>
              <a:t>horizon.conf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a2ensite horizon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service apache2 restart</a:t>
            </a:r>
          </a:p>
          <a:p>
            <a:r>
              <a:rPr lang="ko-KR" altLang="en-US" dirty="0"/>
              <a:t>설정 파일만 </a:t>
            </a:r>
            <a:r>
              <a:rPr lang="ko-KR" altLang="en-US" dirty="0" err="1"/>
              <a:t>바꿨을때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service apache2 reload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26326C-D53A-1D14-7648-4F94ED9F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42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02" y="1921616"/>
            <a:ext cx="11950996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동작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확인 및 수정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533A0C6-A799-3560-72BD-AB59E366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포트포워딩</a:t>
            </a:r>
            <a:r>
              <a:rPr lang="ko-KR" altLang="en-US" dirty="0"/>
              <a:t> 추가</a:t>
            </a:r>
            <a:r>
              <a:rPr lang="en-US" altLang="ko-KR" dirty="0"/>
              <a:t>: 10000 -&gt; 80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F4F32AA-B6F0-E6E9-2C08-98CA287F4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429" y="965200"/>
            <a:ext cx="9372292" cy="5546725"/>
          </a:xfrm>
        </p:spPr>
      </p:pic>
    </p:spTree>
    <p:extLst>
      <p:ext uri="{BB962C8B-B14F-4D97-AF65-F5344CB8AC3E}">
        <p14:creationId xmlns:p14="http://schemas.microsoft.com/office/powerpoint/2010/main" val="3499359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6A8C3-CD10-63DA-CDBF-861A12C4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Apache2 </a:t>
            </a:r>
            <a:r>
              <a:rPr lang="ko-KR" altLang="en-US" dirty="0"/>
              <a:t>기본 사이트 제거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6F3B38-3F25-567C-E131-EE947B828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접속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http://192.168.0.47:10000</a:t>
            </a:r>
            <a:endParaRPr lang="en-US" altLang="ko-KR" dirty="0"/>
          </a:p>
          <a:p>
            <a:pPr lvl="1"/>
            <a:r>
              <a:rPr lang="ko-KR" altLang="en-US" dirty="0"/>
              <a:t>본인 환경에 맞춰 접속 </a:t>
            </a:r>
            <a:r>
              <a:rPr lang="en-US" altLang="ko-KR" dirty="0"/>
              <a:t>IP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첫 접속 시</a:t>
            </a:r>
            <a:r>
              <a:rPr lang="en-US" altLang="ko-KR" dirty="0"/>
              <a:t>, </a:t>
            </a:r>
            <a:r>
              <a:rPr lang="ko-KR" altLang="en-US" dirty="0"/>
              <a:t>우분투 아파치 기본 페이지 화면 나옴</a:t>
            </a:r>
            <a:endParaRPr lang="en-US" altLang="ko-KR" dirty="0"/>
          </a:p>
          <a:p>
            <a:pPr lvl="1"/>
            <a:r>
              <a:rPr lang="ko-KR" altLang="en-US" dirty="0"/>
              <a:t>기본 경로를 </a:t>
            </a:r>
            <a:r>
              <a:rPr lang="en-US" altLang="ko-KR" dirty="0"/>
              <a:t>Horizon </a:t>
            </a:r>
            <a:r>
              <a:rPr lang="ko-KR" altLang="en-US" dirty="0"/>
              <a:t>이 덮어썼기 때문</a:t>
            </a:r>
            <a:endParaRPr lang="en-US" altLang="ko-KR" dirty="0"/>
          </a:p>
          <a:p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a2dissite 000-default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service apache2 reload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재접속</a:t>
            </a:r>
            <a:r>
              <a:rPr lang="ko-KR" altLang="en-US" dirty="0"/>
              <a:t> 시도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33AFCE-BEBA-01DE-35DD-F50532AF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625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83822-1312-F810-373C-20A03382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ED26CAC-00B9-7B5E-8744-E59AAC3C8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378" y="965200"/>
            <a:ext cx="7078394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F810E-4BAB-D50E-EF2C-A45840E7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474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Horizon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Controller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동작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확인 및 수정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09F0B-511F-C2DC-7F06-DA13561D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28FF01-B13B-37C8-1E12-0E20690FF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2779" y="965200"/>
            <a:ext cx="5603592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1D4FFB-9E0C-AC14-A2F7-55439BB7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81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324156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Horizon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Controller</a:t>
            </a:r>
            <a:endParaRPr lang="ko-KR" altLang="en-US" sz="5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Horizon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OpenStack</a:t>
            </a:r>
            <a:r>
              <a:rPr lang="ko-KR" altLang="en-US" dirty="0"/>
              <a:t>의 모든 서비스를 웹 기반 </a:t>
            </a:r>
            <a:r>
              <a:rPr lang="en-US" altLang="ko-KR" dirty="0"/>
              <a:t>GUI</a:t>
            </a:r>
            <a:r>
              <a:rPr lang="ko-KR" altLang="en-US" dirty="0"/>
              <a:t>로 관리할 수 있게 해주는 대시보드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사용자에게 직관적인 </a:t>
            </a:r>
            <a:r>
              <a:rPr lang="en-US" altLang="ko-KR" dirty="0"/>
              <a:t>UI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네트워크 구성</a:t>
            </a:r>
            <a:r>
              <a:rPr lang="en-US" altLang="ko-KR" dirty="0"/>
              <a:t>, </a:t>
            </a:r>
            <a:r>
              <a:rPr lang="ko-KR" altLang="en-US" dirty="0"/>
              <a:t>스토리지 관리 등 다양한 서비스의 시각적 관리</a:t>
            </a:r>
            <a:endParaRPr lang="en-US" altLang="ko-KR" dirty="0"/>
          </a:p>
          <a:p>
            <a:pPr lvl="1"/>
            <a:r>
              <a:rPr lang="ko-KR" altLang="en-US" dirty="0" err="1"/>
              <a:t>멀티테넌트</a:t>
            </a:r>
            <a:r>
              <a:rPr lang="ko-KR" altLang="en-US" dirty="0"/>
              <a:t> 환경에서의 리소스 모니터링 및 관리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: OpenStack</a:t>
            </a:r>
            <a:r>
              <a:rPr lang="ko-KR" altLang="en-US" dirty="0"/>
              <a:t>의 대부분 서비스에 대한 </a:t>
            </a:r>
            <a:r>
              <a:rPr lang="en-US" altLang="ko-KR" dirty="0"/>
              <a:t>GUI </a:t>
            </a:r>
            <a:r>
              <a:rPr lang="ko-KR" altLang="en-US" dirty="0"/>
              <a:t>제공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Horizon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Dashboard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B71F715C-AFFA-4496-DDE8-85B7D231F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9" y="4223832"/>
            <a:ext cx="1640278" cy="139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4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BC9A0-6DF3-C476-F609-2F082AA0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6BC8127-068F-A73A-3161-AFF763B63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392" y="965200"/>
            <a:ext cx="8618366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1A842-8274-43D3-414D-E9C4C136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714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CB960-C772-4A4F-0170-56E4154F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최소 구성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5B45B-E8D7-AF0C-D29D-A9920DD2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3"/>
            <a:ext cx="11652010" cy="147241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가장 기본적인 </a:t>
            </a:r>
            <a:r>
              <a:rPr lang="ko-KR" altLang="en-US" dirty="0" err="1"/>
              <a:t>오픈스택</a:t>
            </a:r>
            <a:r>
              <a:rPr lang="ko-KR" altLang="en-US" dirty="0"/>
              <a:t> 구성 방법</a:t>
            </a:r>
            <a:endParaRPr lang="en-US" altLang="ko-KR" dirty="0"/>
          </a:p>
          <a:p>
            <a:r>
              <a:rPr lang="ko-KR" altLang="en-US" dirty="0"/>
              <a:t>실습에서 사용할 구성</a:t>
            </a:r>
            <a:endParaRPr lang="en-US" altLang="ko-KR" dirty="0"/>
          </a:p>
          <a:p>
            <a:pPr lvl="1"/>
            <a:r>
              <a:rPr lang="en-US" altLang="ko-KR" dirty="0"/>
              <a:t>Storage </a:t>
            </a:r>
            <a:r>
              <a:rPr lang="ko-KR" altLang="en-US" dirty="0"/>
              <a:t>노드를 별도로 두지 않고</a:t>
            </a:r>
            <a:r>
              <a:rPr lang="en-US" altLang="ko-KR" dirty="0"/>
              <a:t>, Controller </a:t>
            </a:r>
            <a:r>
              <a:rPr lang="ko-KR" altLang="en-US" dirty="0"/>
              <a:t>혹은 </a:t>
            </a:r>
            <a:r>
              <a:rPr lang="en-US" altLang="ko-KR" dirty="0"/>
              <a:t>Compute </a:t>
            </a:r>
            <a:r>
              <a:rPr lang="ko-KR" altLang="en-US" dirty="0"/>
              <a:t>를 활용할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3EE001-215F-1943-9741-47091C0C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51684B-B970-FF60-CABD-B3EA0914FC36}"/>
              </a:ext>
            </a:extLst>
          </p:cNvPr>
          <p:cNvSpPr/>
          <p:nvPr/>
        </p:nvSpPr>
        <p:spPr>
          <a:xfrm>
            <a:off x="2322175" y="2558595"/>
            <a:ext cx="1871331" cy="35545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EA8A0-5255-2542-A5B1-E78219060DAD}"/>
              </a:ext>
            </a:extLst>
          </p:cNvPr>
          <p:cNvSpPr/>
          <p:nvPr/>
        </p:nvSpPr>
        <p:spPr>
          <a:xfrm>
            <a:off x="4827914" y="2903652"/>
            <a:ext cx="1871331" cy="2597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CCB04-D9CE-3B8F-D0EB-FFAAA302C367}"/>
              </a:ext>
            </a:extLst>
          </p:cNvPr>
          <p:cNvSpPr txBox="1"/>
          <p:nvPr/>
        </p:nvSpPr>
        <p:spPr>
          <a:xfrm>
            <a:off x="2536513" y="6125030"/>
            <a:ext cx="144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1F385-2EE0-A0BA-002D-9035CA8EE90C}"/>
              </a:ext>
            </a:extLst>
          </p:cNvPr>
          <p:cNvSpPr txBox="1"/>
          <p:nvPr/>
        </p:nvSpPr>
        <p:spPr>
          <a:xfrm>
            <a:off x="4994708" y="550070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Compute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EF7C8A-8619-CAF2-D22B-FFFB3BC76A0A}"/>
              </a:ext>
            </a:extLst>
          </p:cNvPr>
          <p:cNvSpPr/>
          <p:nvPr/>
        </p:nvSpPr>
        <p:spPr>
          <a:xfrm>
            <a:off x="2459142" y="2668935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82A4E-963D-7B68-DEA8-D3426A33600F}"/>
              </a:ext>
            </a:extLst>
          </p:cNvPr>
          <p:cNvSpPr/>
          <p:nvPr/>
        </p:nvSpPr>
        <p:spPr>
          <a:xfrm>
            <a:off x="2459142" y="314646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03E3F-7132-D9F7-0DAB-7C676C1865ED}"/>
              </a:ext>
            </a:extLst>
          </p:cNvPr>
          <p:cNvSpPr/>
          <p:nvPr/>
        </p:nvSpPr>
        <p:spPr>
          <a:xfrm>
            <a:off x="2459142" y="3624001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Keystone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C30C0-D9AC-68DD-6555-8DC495FA09C9}"/>
              </a:ext>
            </a:extLst>
          </p:cNvPr>
          <p:cNvSpPr/>
          <p:nvPr/>
        </p:nvSpPr>
        <p:spPr>
          <a:xfrm>
            <a:off x="2459142" y="4101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57E5B-509B-1CB1-89E4-F61E0542F5BC}"/>
              </a:ext>
            </a:extLst>
          </p:cNvPr>
          <p:cNvSpPr/>
          <p:nvPr/>
        </p:nvSpPr>
        <p:spPr>
          <a:xfrm>
            <a:off x="4960847" y="301399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661EB-456C-A1E8-6123-AD7C3CB10A55}"/>
              </a:ext>
            </a:extLst>
          </p:cNvPr>
          <p:cNvSpPr/>
          <p:nvPr/>
        </p:nvSpPr>
        <p:spPr>
          <a:xfrm>
            <a:off x="4960847" y="3491526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E1305B-6C7D-35AB-D7DE-37588D3C2554}"/>
              </a:ext>
            </a:extLst>
          </p:cNvPr>
          <p:cNvSpPr/>
          <p:nvPr/>
        </p:nvSpPr>
        <p:spPr>
          <a:xfrm>
            <a:off x="2459142" y="4578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Horizon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A3C3-46C8-6DEA-EEF9-8DF60076C240}"/>
              </a:ext>
            </a:extLst>
          </p:cNvPr>
          <p:cNvSpPr/>
          <p:nvPr/>
        </p:nvSpPr>
        <p:spPr>
          <a:xfrm>
            <a:off x="7338714" y="2908279"/>
            <a:ext cx="1871331" cy="2597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89FCA-16C9-190F-EA4C-73CDCE379F6E}"/>
              </a:ext>
            </a:extLst>
          </p:cNvPr>
          <p:cNvSpPr txBox="1"/>
          <p:nvPr/>
        </p:nvSpPr>
        <p:spPr>
          <a:xfrm>
            <a:off x="7505508" y="549615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C19D6D-E893-6FF0-38ED-12DCDDED7AE6}"/>
              </a:ext>
            </a:extLst>
          </p:cNvPr>
          <p:cNvSpPr/>
          <p:nvPr/>
        </p:nvSpPr>
        <p:spPr>
          <a:xfrm>
            <a:off x="7475682" y="302195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Cinder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1E13F-6C1B-7197-23C5-A080D7AA94E8}"/>
              </a:ext>
            </a:extLst>
          </p:cNvPr>
          <p:cNvSpPr/>
          <p:nvPr/>
        </p:nvSpPr>
        <p:spPr>
          <a:xfrm>
            <a:off x="4960847" y="4923591"/>
            <a:ext cx="1597394" cy="3718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KVM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B51955-F36E-B8A8-FB9A-D34D8AB6AF09}"/>
              </a:ext>
            </a:extLst>
          </p:cNvPr>
          <p:cNvSpPr/>
          <p:nvPr/>
        </p:nvSpPr>
        <p:spPr>
          <a:xfrm>
            <a:off x="2459140" y="5505334"/>
            <a:ext cx="1597394" cy="5733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MariaDB</a:t>
            </a:r>
            <a:br>
              <a:rPr lang="en-US" altLang="ko-KR" dirty="0"/>
            </a:br>
            <a:r>
              <a:rPr lang="en-US" altLang="ko-KR" dirty="0"/>
              <a:t>RabbitMQ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99186-0AD3-D4D4-35E8-12F2A7D09EB0}"/>
              </a:ext>
            </a:extLst>
          </p:cNvPr>
          <p:cNvSpPr/>
          <p:nvPr/>
        </p:nvSpPr>
        <p:spPr>
          <a:xfrm>
            <a:off x="7475682" y="4923591"/>
            <a:ext cx="1597394" cy="3718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iSCSI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6A75B3-DEB5-55DC-78DB-A950F3C58D1C}"/>
              </a:ext>
            </a:extLst>
          </p:cNvPr>
          <p:cNvSpPr/>
          <p:nvPr/>
        </p:nvSpPr>
        <p:spPr>
          <a:xfrm>
            <a:off x="2459140" y="5055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Glance</a:t>
            </a:r>
          </a:p>
        </p:txBody>
      </p:sp>
    </p:spTree>
    <p:extLst>
      <p:ext uri="{BB962C8B-B14F-4D97-AF65-F5344CB8AC3E}">
        <p14:creationId xmlns:p14="http://schemas.microsoft.com/office/powerpoint/2010/main" val="46698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5514D-67DD-67EA-E5F4-7BA8E57D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설치는 공식 홈페이지 문서를 따라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E284F-3893-5544-17C3-F528AF39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 홈페이지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https://www.openstack.org/</a:t>
            </a:r>
            <a:endParaRPr lang="en-US" altLang="ko-KR" dirty="0"/>
          </a:p>
          <a:p>
            <a:r>
              <a:rPr lang="en-US" altLang="ko-KR" dirty="0"/>
              <a:t>Docs</a:t>
            </a:r>
          </a:p>
          <a:p>
            <a:pPr lvl="1"/>
            <a:r>
              <a:rPr lang="en-US" altLang="ko-KR" dirty="0">
                <a:hlinkClick r:id="rId3"/>
              </a:rPr>
              <a:t>https://docs.openstack.org/2024.1/?_ga=2.6330290.1451111725.1724676952-1364615683.1724676952</a:t>
            </a:r>
            <a:endParaRPr lang="en-US" altLang="ko-KR" dirty="0"/>
          </a:p>
          <a:p>
            <a:r>
              <a:rPr lang="en-US" altLang="ko-KR" dirty="0"/>
              <a:t>Installation Guide</a:t>
            </a:r>
          </a:p>
          <a:p>
            <a:pPr lvl="1"/>
            <a:r>
              <a:rPr lang="en-US" altLang="ko-KR" dirty="0">
                <a:hlinkClick r:id="rId4"/>
              </a:rPr>
              <a:t>https://docs.openstack.org/2024.1/install/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https://docs.openstack.org/install-guide/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82D32-6240-5561-C234-45F4E4BE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8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8E841-6A88-D33D-A298-675A9C6B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9BB08-03B7-F7AE-7D0A-8363F01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꼼꼼하게 잘 읽으면서 진행할 것</a:t>
            </a:r>
            <a:r>
              <a:rPr lang="en-US" altLang="ko-KR" sz="2800" b="1" dirty="0"/>
              <a:t>!!!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Link, command </a:t>
            </a:r>
            <a:r>
              <a:rPr lang="ko-KR" altLang="en-US" sz="2800" b="1" dirty="0"/>
              <a:t>만 보면서 진행하면 안됨</a:t>
            </a:r>
            <a:r>
              <a:rPr lang="en-US" altLang="ko-KR" sz="2800" b="1" dirty="0"/>
              <a:t>!!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하이라이트 되지 않은</a:t>
            </a:r>
            <a:r>
              <a:rPr lang="en-US" altLang="ko-KR" sz="2800" b="1" dirty="0"/>
              <a:t>, plain text </a:t>
            </a:r>
            <a:r>
              <a:rPr lang="ko-KR" altLang="en-US" sz="2800" b="1" dirty="0"/>
              <a:t>로 된 </a:t>
            </a:r>
            <a:br>
              <a:rPr lang="en-US" altLang="ko-KR" sz="2800" b="1" dirty="0"/>
            </a:br>
            <a:r>
              <a:rPr lang="ko-KR" altLang="en-US" sz="2800" b="1" dirty="0"/>
              <a:t>설명에도 중요한 내용이 많다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무작정 순서대로 진행하지 말고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결과 화면을 꼭 확인하면서 진행할 것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4F085-C50F-DC01-C48A-2C8F1EFB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" name="내용 개체 틀 5" descr="경고 단색으로 채워진">
            <a:extLst>
              <a:ext uri="{FF2B5EF4-FFF2-40B4-BE49-F238E27FC236}">
                <a16:creationId xmlns:a16="http://schemas.microsoft.com/office/drawing/2014/main" id="{BCF02580-64D3-6354-68D0-9A61F7BC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638" y="461482"/>
            <a:ext cx="5089398" cy="5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BABF4-AA08-9209-061F-2D66533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80152-14B1-EFE3-FDB9-A01CF139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오픈스택은</a:t>
            </a:r>
            <a:r>
              <a:rPr lang="ko-KR" altLang="en-US" dirty="0"/>
              <a:t> 여러 </a:t>
            </a:r>
            <a:r>
              <a:rPr lang="en-US" altLang="ko-KR" dirty="0"/>
              <a:t>OS</a:t>
            </a:r>
            <a:r>
              <a:rPr lang="ko-KR" altLang="en-US" dirty="0"/>
              <a:t>를 지원하며</a:t>
            </a:r>
            <a:r>
              <a:rPr lang="en-US" altLang="ko-KR" dirty="0"/>
              <a:t>, </a:t>
            </a:r>
            <a:r>
              <a:rPr lang="ko-KR" altLang="en-US" dirty="0"/>
              <a:t>매뉴얼에 각각에 대한 내용이 모두 있음</a:t>
            </a:r>
            <a:endParaRPr lang="en-US" altLang="ko-KR" dirty="0"/>
          </a:p>
          <a:p>
            <a:pPr lvl="1"/>
            <a:r>
              <a:rPr lang="en-US" altLang="ko-KR" dirty="0"/>
              <a:t>RHEL or CentOS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Ubuntu: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Ubuntu </a:t>
            </a:r>
            <a:r>
              <a:rPr lang="ko-KR" altLang="en-US" dirty="0">
                <a:solidFill>
                  <a:srgbClr val="FF0000"/>
                </a:solidFill>
              </a:rPr>
              <a:t>를 선택해서 진행할 것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SUSE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어떤 노드에 설치하라는 내용인지 잘 보면서 진행</a:t>
            </a:r>
            <a:endParaRPr lang="en-US" altLang="ko-KR" dirty="0"/>
          </a:p>
          <a:p>
            <a:pPr lvl="1"/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노드 각각 공통된 패키지도 있지만</a:t>
            </a:r>
            <a:r>
              <a:rPr lang="en-US" altLang="ko-KR" dirty="0"/>
              <a:t>, </a:t>
            </a:r>
            <a:r>
              <a:rPr lang="ko-KR" altLang="en-US" dirty="0"/>
              <a:t>서로 다른 패키지도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6654D-B0F9-001A-D37F-7963E91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69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20547</TotalTime>
  <Words>801</Words>
  <Application>Microsoft Office PowerPoint</Application>
  <PresentationFormat>와이드스크린</PresentationFormat>
  <Paragraphs>167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KoPubWorld돋움체 Light</vt:lpstr>
      <vt:lpstr>맑은 고딕</vt:lpstr>
      <vt:lpstr>KoPub돋움체 Bold</vt:lpstr>
      <vt:lpstr>KoPubWorld돋움체 Bold</vt:lpstr>
      <vt:lpstr>Wingdings</vt:lpstr>
      <vt:lpstr>Open Sans</vt:lpstr>
      <vt:lpstr>Lucida Console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1. Horizon 설치: Controller</vt:lpstr>
      <vt:lpstr>Horizon </vt:lpstr>
      <vt:lpstr>PowerPoint 프레젠테이션</vt:lpstr>
      <vt:lpstr>최소 구성 예제</vt:lpstr>
      <vt:lpstr>설치는 공식 홈페이지 문서를 따라 진행</vt:lpstr>
      <vt:lpstr>WARNING!!</vt:lpstr>
      <vt:lpstr>WARNING!!</vt:lpstr>
      <vt:lpstr>대체로 유사한 설치 과정</vt:lpstr>
      <vt:lpstr>PowerPoint 프레젠테이션</vt:lpstr>
      <vt:lpstr>Horizon 설치 방법</vt:lpstr>
      <vt:lpstr>실습 방법: 수동 설치</vt:lpstr>
      <vt:lpstr>설정 파일</vt:lpstr>
      <vt:lpstr>소스 빌드 및 배포, 아파치 설정</vt:lpstr>
      <vt:lpstr>2. 동작 확인 및 수정</vt:lpstr>
      <vt:lpstr>포트포워딩 추가: 10000 -&gt; 80</vt:lpstr>
      <vt:lpstr>Apache2 기본 사이트 제거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317</cp:revision>
  <cp:lastPrinted>2022-12-21T02:49:19Z</cp:lastPrinted>
  <dcterms:created xsi:type="dcterms:W3CDTF">2022-12-19T00:58:46Z</dcterms:created>
  <dcterms:modified xsi:type="dcterms:W3CDTF">2024-09-10T00:40:50Z</dcterms:modified>
</cp:coreProperties>
</file>